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61" r:id="rId4"/>
    <p:sldId id="262" r:id="rId5"/>
    <p:sldId id="260" r:id="rId6"/>
    <p:sldId id="264" r:id="rId7"/>
    <p:sldId id="265" r:id="rId8"/>
    <p:sldId id="266" r:id="rId9"/>
    <p:sldId id="267" r:id="rId10"/>
    <p:sldId id="268" r:id="rId11"/>
    <p:sldId id="277" r:id="rId12"/>
    <p:sldId id="269" r:id="rId13"/>
    <p:sldId id="270" r:id="rId14"/>
    <p:sldId id="274" r:id="rId15"/>
    <p:sldId id="271" r:id="rId16"/>
    <p:sldId id="272" r:id="rId17"/>
    <p:sldId id="278" r:id="rId18"/>
    <p:sldId id="273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 Section" id="{F6DFDD21-682A-4EA1-BF65-2C641CC854B0}">
          <p14:sldIdLst>
            <p14:sldId id="263"/>
          </p14:sldIdLst>
        </p14:section>
        <p14:section name="Requirements for Presentation" id="{69B4B406-04EC-4647-B9FF-D53F5384B3D0}">
          <p14:sldIdLst>
            <p14:sldId id="257"/>
            <p14:sldId id="261"/>
            <p14:sldId id="262"/>
          </p14:sldIdLst>
        </p14:section>
        <p14:section name="Presentation Content and Structure" id="{C00612B7-0601-42EB-B641-612B35901259}">
          <p14:sldIdLst>
            <p14:sldId id="260"/>
            <p14:sldId id="264"/>
            <p14:sldId id="265"/>
            <p14:sldId id="266"/>
            <p14:sldId id="267"/>
            <p14:sldId id="268"/>
            <p14:sldId id="277"/>
            <p14:sldId id="269"/>
            <p14:sldId id="270"/>
            <p14:sldId id="274"/>
            <p14:sldId id="271"/>
            <p14:sldId id="272"/>
            <p14:sldId id="278"/>
            <p14:sldId id="273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5-01-16T21:18:21.1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8674 16022 836 0,'0'0'223'0,"0"0"-142"15,0 0-11-15,-156-36 17 16,73 43-4-16,-8 22 13 15,4 5-27-15,16 2-1 16,19-4-23-16,19-6-15 16,20-2-12-16,13 2-8 15,0-3-6-15,26 2 2 16,32-2-1-16,20-4 4 0,11 2-6 16,1 1 1-16,-11 6-4 15,-16-2 0-15,-14 5 1 16,-11 2 0-16,-14 1 0 15,-11 2-1-15,-11 4 1 16,-2 0 0-16,-12-4 5 16,-26 4-2-16,-12-4 1 15,-5-6-2-15,-10-10 0 16,1 1-1-16,1-15 1 16,7-3-2-16,10-3 0 15,13 0-2-15,12 0-24 16,10-13-29-16,11-18-80 15,0-9-52-15,36-6-30 16,-7 20-128-16,4 4-124 0</inkml:trace>
  <inkml:trace contextRef="#ctx0" brushRef="#br0" timeOffset="485.19">9032 15799 735 0,'0'0'115'0,"0"0"-26"16,0 0 1-16,0 0 11 15,0 0 7-15,0 0-34 16,0 0-8-16,18-20-23 0,-41 96 34 16,-3 23-13-16,-6 17-21 15,1 8 2-15,2 3-16 16,2-7-16-16,10 0-13 15,3-4 0-15,10-9 1 16,4-17-3-16,0-28 1 16,12-18-30-16,15-20-26 15,8-16-42-15,7-8-47 16,5-14-28-16,4-26-128 16,-4-8-11-16,-5-10 21 15,-9-1 178-15,-6 6 114 16,-11 5 167-16,-5 15-24 15,-7 7-44-15,-4 12 26 0,0 10-31 16,0 0-22 0,0 4 24-16,0 0-23 0,0 18-51 15,0 22 14-15,0 4 26 16,0 5-33-16,-4-3-13 16,2-11-5-16,0 1-4 15,2-15-6-15,0-7-1 16,0-8-3-16,2-6-45 15,21-2-82-15,-13-16-127 16,-1-3-253-16</inkml:trace>
  <inkml:trace contextRef="#ctx0" brushRef="#br0" timeOffset="667.63">9299 16333 798 0,'0'0'115'16,"0"0"-91"-16,0 0-24 0,0 0-18 0,0 0 18 16,0 0-2-16,78 5-29 15,-56 5-140-15,1-2-249 16</inkml:trace>
  <inkml:trace contextRef="#ctx0" brushRef="#br0" timeOffset="1083.62">9716 16512 257 0,'0'0'428'0,"0"0"-381"16,0 0-30-16,-109 121 16 15,67-73 25-15,6 2 16 16,14-1-11-16,12-9-52 16,10-12-8-16,0-6-3 15,19-13-1-15,20-9 1 16,13-9 12-16,10-27 30 15,-1-18-10-15,1-8-5 16,-2-14 5-16,-2-10-5 16,0-3 3-16,-5-4 9 15,-8-1-5-15,-9-5 5 16,-14 2 12-16,-7-1-18 0,-10 8-4 16,-5 15 30-16,0 25 0 15,0 16 2-15,0 20-4 16,0 9-5-16,0 5-20 15,-3 17-19-15,-12 33-10 16,-9 34 1-16,-3 23 3 16,6 9-4-16,6 0-2 15,7-3 0-15,3-19-2 16,5-10 0-16,0-12-33 16,0-10-126-16,22-14-62 15,9-11 19-15,-15-37-112 16,-5 0-242-16</inkml:trace>
  <inkml:trace contextRef="#ctx0" brushRef="#br0" timeOffset="1517.57">10160 16763 587 0,'0'0'133'0,"0"0"-43"16,0 0 4-16,156-20 63 15,-112-14-53-15,-1 2-32 16,-8-3-37-16,-10-2-17 16,-10 7-1-16,-13 4 5 15,-2 8 7-15,0 4 7 0,-6 6-13 16,-17 5-13-16,-1 3-7 16,-7 0 4-16,6 3-6 15,7 15 4-15,7 3-5 16,11-2-4-16,0 3 4 15,0 0 0-15,9 0 1 16,18-4-1-16,4 0 2 16,2-6-1-16,1-1 3 15,-5-7-2-15,-2-1 0 16,-7 2-1-16,-3-4 0 16,-3 3-1-16,-3-4-1 15,0 0 0-15,3 0 1 16,-6 0 4-16,1-13-2 15,-2-2-2-15,2-1-1 16,0 2-27-16,2-4-57 0,2 4-49 16,-8 6-146-16,-1 2-56 15</inkml:trace>
  <inkml:trace contextRef="#ctx0" brushRef="#br0" timeOffset="1983.24">10928 16401 566 0,'0'0'171'0,"0"0"-123"0,0 0-22 16,-147 36 72-16,120-18-1 15,14 4-31-15,13 0-36 16,0 4-16-16,0 3 6 15,11 0-3-15,5 3-3 0,-1 1 0 16,1 0 5 0,2 4 10-16,-5-6 10 0,-8 0 14 15,-5 1 20-15,0-2 2 16,-18-6 2-16,-14-3-22 16,1-8-34-16,4-3-13 15,6-6-6-15,5-4-2 16,9 0-66-16,7 0-132 15,0-4-350-15</inkml:trace>
  <inkml:trace contextRef="#ctx0" brushRef="#br0" timeOffset="2351.61">12040 16673 881 0,'0'0'127'16,"0"0"-97"-16,0 0 25 16,0 0 102-16,0 0-44 15,0 0-30-15,0 0-66 16,40-18-2-16,34 26 15 15,12-2-4-15,9-2-8 16,0 4 6-16,-3 3 0 0,-11-4 2 16,-14 3-14-16,-13-6-6 15,-17 5-4-15,-12-9-1 16,-11 0-1-16,-10 0-52 16,-4 0-34-16,0-4-16 15,0-18-48-15,0-1-44 16,0 9-93-16,0 3-141 15</inkml:trace>
  <inkml:trace contextRef="#ctx0" brushRef="#br0" timeOffset="2633.43">12641 16427 534 0,'0'0'136'0,"0"0"-97"16,0 0-36-16,0 0 33 15,0 0 43-15,0 0 45 16,130 50-28-16,-75-28-51 16,1 4-11-16,-2-2 11 15,-3 2 15-15,-5 4-5 16,-8-2-18-16,-15 2 0 16,-15 3 2-16,-8-3 5 15,0-2-10-15,-26 2-7 16,-10-2-14-16,0-10-7 15,5 0-6-15,10-6 0 16,7-2-17-16,5-6-102 16,9-4-90-16,0 0-168 0</inkml:trace>
  <inkml:trace contextRef="#ctx0" brushRef="#br0" timeOffset="3217.31">13933 16120 77 0,'0'0'724'0,"0"0"-682"0,-60 164-23 16,27-57 23-16,0 6 8 0,3-6-15 16,11-5-6-16,9-17-21 15,10-23-8-15,0-20-34 16,6-42-114-16,2 0-71 15</inkml:trace>
  <inkml:trace contextRef="#ctx0" brushRef="#br0" timeOffset="3466.96">13316 16098 784 0,'0'0'88'0,"0"0"-53"16,0 0 8 0,0 0 28-16,45-105 18 0,42 70-5 15,26-10-13 1,22-3-39-16,2-2-22 0,-2 6-6 16,-16 4-3-16,-20 10-2 15,-19 16-26-15,-22 14-67 16,-58 0-114-16,0 8-83 15</inkml:trace>
  <inkml:trace contextRef="#ctx0" brushRef="#br0" timeOffset="4533.6">14421 16485 604 0,'0'0'204'16,"0"0"-129"-16,0 0-31 15,0 0 74-15,0 0-28 16,0 0-18-16,-19 116-13 16,5-80-36-16,10-8-5 15,4-1 4-15,0-10-4 0,0-4-11 16,13-9-3-16,18-4 2 15,8 0 4-15,7-4 1 16,3-14-5-16,-2-3-2 16,-7 11-4-16,-11 2 0 15,-3 6 0-15,-5 2 0 16,-3 0-2-16,-1 0 1 16,1 14 1-16,-2-4-2 15,0 7 2-15,-8-12 0 16,-1-1 1-16,-2 1-1 15,-3-5 1-15,-2 0 0 16,0 0 3-16,2 0 4 16,-2 0 4-16,2-13 32 15,3-9-24-15,3-2-16 16,4-2-1-16,3-1 3 0,-2 4-6 16,8 5-2-16,1 7 0 15,3-4-28-15,4 15-59 16,-3 0-41-16,-2 0-40 15,1 4-44-15,-2 14 59 16,-2 0-17-16,2 1 20 16,-1-2 86-16,1 1 40 15,-1-5 26-15,0 0 52 16,-6-3 64-16,-3 2-24 16,-6-1-3-16,-3 1 13 15,-2-7-18-15,1 4-4 16,-3-9 20-16,0 0-20 15,0 0-7-15,0 4-9 0,0-4-23 16,0 0-3 0,0 0-4-16,0 1 1 15,0 2-7-15,0-2-11 0,0-1-6 16,0 0-7-16,0 0-4 16,0 0 2-16,0 0-1 15,0 4-1-15,0 1 6 16,0-5-4-16,0 4 4 15,0-1-3-15,0 0 2 16,0 0-3-16,0 2-2 16,0-5 3-16,0 0-2 15,0 0 3-15,0 0-2 0,0 0 5 16,0 0-2 0,0 0 1-16,0 0 0 0,0 0 7 15,0 0 13 1,0 0-4-16,0 0-8 0,0 0-9 15,0-5-1-15,0-4-4 16,0-4-1-16,5 4 0 16,1 0-1-16,3 4-1 15,5-3 0-15,1 4 0 16,5-2 3-16,-1 3-4 16,0 3-2-16,-1 0-10 15,-3 0-5-15,-4 13 6 16,5 4 0-16,-1 6-2 15,3-1-21-15,5-8-19 0,1-2-9 16,2-6-11-16,6-6-42 16,-1 0-101-16,-19 0-10 15,-4-6-241-15</inkml:trace>
  <inkml:trace contextRef="#ctx0" brushRef="#br0" timeOffset="5067.66">16033 15771 716 0,'0'0'134'16,"0"0"-94"-16,0 0-33 15,0 0 43-15,0 0 90 16,-18 125-58-16,0-31-32 15,3 12-18-15,-4 6-5 16,2 9-10-16,1-9-11 16,1 1-3-16,5-16 2 15,6-22-5-15,4-17-2 0,0-26-45 16,0-18-70 0,2-14-111-16,0 0-12 0,-2-14-315 15</inkml:trace>
  <inkml:trace contextRef="#ctx0" brushRef="#br0" timeOffset="5567.07">15859 16387 644 0,'0'0'134'0,"0"0"-70"16,0 0 25-16,0 0 23 16,123-39-61-16,-90 38-32 15,0 1-19-15,-4 0 0 16,-8 0-45-16,-6 0-111 16,-15 0-82-16,0 0-296 15</inkml:trace>
  <inkml:trace contextRef="#ctx0" brushRef="#br0" timeOffset="5900.41">15772 16623 399 0,'0'0'197'0,"0"0"-111"0,0 0-63 15,0 0 62-15,0 0 4 16,0 0 3-16,8 63-40 15,-8-40-27-15,-4-6-12 16,4 0-9-16,0-11-4 16,0 3-22-16,0-9-100 15,0 0-11-15,0 0-107 16</inkml:trace>
  <inkml:trace contextRef="#ctx0" brushRef="#br0" timeOffset="6101.15">15607 16401 481 0,'0'0'153'16,"0"0"-114"-16,0 0-39 15,0 0 1-15,0 0-1 16,0 0 0-16,0 0-28 15,111-14-319-15</inkml:trace>
  <inkml:trace contextRef="#ctx0" brushRef="#br0" timeOffset="6584.06">16231 16593 634 0,'0'0'85'0,"0"0"-71"0,0 0 41 16,0 0 58-16,0 0-23 16,0 0-38-16,-25 99-20 15,25-82-22-15,0 0-5 0,0 0-3 16,0-6-2 0,0-7 0-16,0-4-30 0,0 0-92 15,5 0-44-15,4-9-42 16</inkml:trace>
  <inkml:trace contextRef="#ctx0" brushRef="#br0" timeOffset="6766.98">16351 16433 417 0,'0'-10'280'0,"-4"5"-206"16,2 5-58-16,2 0-5 15,0 0-8-15,0 9-3 16,0 9-4-16,4 4-92 16,3-12-106-16,-1-2-152 15</inkml:trace>
  <inkml:trace contextRef="#ctx0" brushRef="#br0" timeOffset="7083.96">16588 16663 403 0,'0'0'111'0,"0"0"-41"16,0 0 41-16,0 0-9 16,0 0-29-16,0 0 7 15,19 63-18-15,-19-63-16 16,0 0 2-16,0 0 7 0,5-8-12 16,2-11-27-16,4-7-8 15,4 4-3-15,1 4 5 16,2 4-2-16,-1 6 1 15,4 2 4-15,1 6-1 16,6 0-6-16,4 6 3 16,-3 12-2-16,2 1 0 15,-2-2-3-15,0 1-3 16,2-2-1-16,2-2 2 16,6-5-2-16,7-8-50 15,-30-1-146-15,0 0-320 16</inkml:trace>
  <inkml:trace contextRef="#ctx0" brushRef="#br0" timeOffset="8217.2">20251 16288 456 0,'0'0'165'0,"0"0"-98"15,0 0-23-15,0 0 33 16,0 0 13-16,0 0 8 15,0 0-38-15,11-21-46 16,-11 56 13-16,0 19 38 16,0 8-29-16,0-3-17 15,0 3-5-15,8-8 1 16,11-1 2-16,2-7 4 16,6-16-11-16,2-12-5 0,-2-9 4 15,2-9-5 1,-2 0 3-16,2-26 4 0,2-24 4 15,0-12-3-15,-4-14 9 16,-8-4-2-16,-7-7-9 16,-8-14-6-16,-1-6-1 15,-3 3-2-15,0 7-1 16,2 17 1-16,-2 17-1 16,4 22-2-16,-2 15-11 15,6 22-38-15,3 4-51 0,-3 21-114 16,-4 6-57-1,1 5-187-15</inkml:trace>
  <inkml:trace contextRef="#ctx0" brushRef="#br0" timeOffset="8484.18">21014 16527 833 0,'0'0'188'0,"0"0"-157"15,0 0-18-15,0 0 38 16,-64 132 13-16,53-92-26 0,5-3-21 16,1-5-14-16,2-10-1 15,3-8-2-15,0-6-31 16,0-8-78-16,0 0-86 15,0-19 0-15,0-11-301 16</inkml:trace>
  <inkml:trace contextRef="#ctx0" brushRef="#br0" timeOffset="8634.67">20993 16290 463 0,'0'0'9'0,"0"0"-9"15,0 0-19 1,0 0 15-16,151 21-1 0,-127-11-38 16,-4-7-108-16</inkml:trace>
  <inkml:trace contextRef="#ctx0" brushRef="#br0" timeOffset="9034.79">21413 16423 179 0,'0'0'120'0,"0"0"-17"15,0 0 18-15,0 0 5 16,-6 106-34-16,-34-68-20 15,-5 10 10-15,1 0-5 16,6-2-2-16,13-9-22 16,15-7-22-16,10-8-12 15,0-12-14-15,10-6-2 0,26-4 14 16,8-8 15 0,12-34 10-16,4-16-21 0,2-21-7 15,-1-3-5 1,-6-12-1-16,-5-3-6 0,-6-7 10 15,-9-8 8-15,-3-2 9 16,-8-3-4-16,-5-3 6 16,-6 16-2-16,-7 24-5 15,-4 31 13-15,-2 24 21 16,0 19 16-16,0 6-54 16,0 13-20-16,-13 50-5 15,-18 35 5-15,-7 26 0 16,0 16 0-16,2 7-1 15,3-5 1-15,6-7-2 0,10-14 2 16,10-19-14-16,7-12-86 16,0-23 19-16,22-18-39 15,16-19-34-15,-18-30-191 16,3-12-88-16</inkml:trace>
  <inkml:trace contextRef="#ctx0" brushRef="#br0" timeOffset="9433.43">21855 16696 454 0,'0'0'138'0,"0"0"-48"16,0 0 19-16,0 0 25 0,0 0-26 16,0 0-64-1,0 0-16-15,65-85 3 0,-50 67-4 16,-1 0-6-16,-4-3-14 15,-5 10 2-15,-5 3 1 16,0-2 14-16,0 6-1 16,-3 4-8-16,-14-4-8 15,-1 4-5-15,-2 0 7 16,0 8-6-16,0 10-2 16,2 10 2-16,5 7-2 15,-3 10 0-15,7 3 2 16,7-4 0-16,2-3 4 0,0-9-5 15,8-6 5 1,24-12 9-16,10-8 6 0,7-6-7 16,9 0-6-16,6-10-9 15,1-16-2-15,3-7-66 16,-8-2-44-16,-7 0-64 16,-44 21-117-16,-7 4-64 15</inkml:trace>
  <inkml:trace contextRef="#ctx0" brushRef="#br0" timeOffset="9916.93">22468 16535 381 0,'0'0'116'0,"0"0"-43"16,0 0-2-16,0 0 20 0,0 0-15 15,0 0 4-15,-114 128 10 16,83-82-1-16,8-1-33 16,6-1 4-16,12-12 3 15,5-6-9-15,0-8-14 16,20-11-10-16,15-7 6 16,15 0 10-16,8-19-10 15,11-17-21-15,2-14-9 16,-11 0-4-16,-17 1 6 15,-26 5 19-15,-17 12 12 16,0-2-27-16,-22 15-12 16,-10 2-1-16,7 11-9 15,0 6-48-15,7 0-87 16,11 2-124-16,1 10-412 0</inkml:trace>
  <inkml:trace contextRef="#ctx0" brushRef="#br0" timeOffset="10451.7">23811 16686 128 0,'0'0'225'0,"0"0"-58"0,0 0-36 16,0 0-8-16,0 0-11 15,0 0 12-15,-27-53-17 0,25 53-12 16,2 0-17 0,0 0-11-16,0-8-17 0,22-2-15 15,38-7 2-15,30-6-3 16,16 4-14-16,2-2-12 15,-13 7-2-15,-22 5 0 16,-19 3 2-16,-20 6-1 16,-18 0-6-16,-14-2-1 15,-2 2-1-15,0 0-2 16,0 0-22-16,0 0-47 16,0 0-48-16,0 0-28 15,-2 0-176-15,-4 0-135 16</inkml:trace>
  <inkml:trace contextRef="#ctx0" brushRef="#br0" timeOffset="10717.08">24236 16311 558 0,'0'0'178'0,"0"0"-144"15,0 0-27-15,0 0 7 16,0 0 20-16,0 0 81 15,94 36-25-15,0-15-30 16,-3 2-24-16,-2 4 13 16,-11 2 3-16,-13 11 9 15,-16 8-7-15,-23 15-12 16,-23-2-3-16,-3 6 9 0,-32-9-21 16,-14-8-17-16,-3-14-10 15,7-10 0-15,5-4-111 16,29-22-136-16,3 0-249 15</inkml:trace>
  <inkml:trace contextRef="#ctx0" brushRef="#br0" timeOffset="16968.27">26404 15936 618 0,'0'0'167'16,"0"0"-119"-1,0 0-41-15,0 0 63 0,0 0 94 16,0 0-56-16,-4-23-61 15,-50 73-31-15,-13 24 12 16,-10 20 16-16,3 15-2 16,7-1-2-16,19-5-11 15,19-15-11-15,15-8-12 16,14-16-3-16,0-11-3 16,35-17 0-16,23-18 0 0,16-15 1 15,20-3 8 1,6-9-5-16,-2-21-4 0,-9-11-24 15,-16 1 0-15,-15 0 7 16,-17 0 7-16,-17 8 10 16,-13 6 1-16,-8 3 1 15,-3 10-1-15,0 3 8 16,0 8-4-16,-19 2 5 16,-14 0-1-16,-7 19-3 15,-5 18 0-15,1 3-4 16,11 0 3-16,6 0-5 15,12-4 4-15,5 1-3 16,10-15 1-16,0-8-2 16,4-6-4-16,28-8 4 15,1 0 0-15,1 0 12 0,-3-12-10 16,-5-13 4-16,-1 4-3 16,-7-9 1-16,-5 7 0 15,-3 2-3-15,-8 6 4 16,0 9 2-16,-2 4 2 15,0 2 1-15,0 0-3 16,0 0-6-16,0 0-1 16,0 0-12-16,0 12 11 15,2 6 1-15,5 0 1 16,3 5-1-16,2-10 0 16,1 1 0-16,3-1-1 15,4-3 1-15,0 2 1 16,0-8 0-16,-2 2 1 15,-2-2-2-15,-3 0 0 0,-2-4 2 16,-4 4-2-16,-3-4 2 16,-4 0-2-16,0 0 0 15,0 0 0-15,0 0 0 16,0 0 4-16,0 0 1 16,0 0 1-16,0 0-1 15,2 0 4-15,3-12-8 16,3-10-1-16,8-1-1 15,0 4 1-15,0-8 0 16,-1 13 3-16,1 2 0 16,-1 3-3-16,3 4 0 15,-3 5-1-15,1 0 0 16,-1 0 0-16,2 0 0 0,-5 18 1 16,0 0-2-16,-1 5 1 15,-2-1 2-15,0-4-2 16,4 0 0-16,3-4-35 15,2-6-34-15,2-4-66 16,3-4 19-16,0 0-25 16,2 0-69-16,-3-18 39 15,1-8 27-15,-6-1 99 16,-3-1 46-16,-3 2 16 16,-2 0 12-16,-2 8 30 15,-5 5 50-15,-2 2-9 16,0 7-3-16,0 4 29 0,0 0-39 15,0 0-46-15,0 0-25 16,0 22 3-16,0 10 9 16,-7 4-9-16,2 0 7 15,5 1-3-15,0-7-5 16,0-4-6-16,7-8 1 16,18-4-2-16,4-11 5 15,6-3-1-15,-1 0 9 16,4-15-7-16,-2-17-5 15,-3-12-2-15,-4-3 7 16,-12-4 8-16,-1 4-17 16,-11 2-1-16,-3 10-5 15,-2 3 2-15,0 10-1 0,0 4-2 16,0 10-29-16,0 4-18 16,0 4-14-16,4 0-88 15,12 0-159-15,-9 0 52 16,3 0-234-16</inkml:trace>
  <inkml:trace contextRef="#ctx0" brushRef="#br0" timeOffset="17634.03">27848 16451 365 0,'0'0'173'0,"0"0"-48"16,0 0-21-16,0 0 24 16,0 0 14-16,0 0-64 15,0 0-26-15,-31 66-1 16,4-40 5-16,5 2-12 15,6-1-18-15,5-2-7 0,5-2 7 16,6 4-11-16,0-4-2 16,0-6-8-16,9-4 4 15,17-8-4-15,8-5 4 16,3 0 1-16,3-8-4 16,-6-10-1-16,-8 0-4 15,-3 0 2-15,-7 4 1 16,-7-4-1-16,-5 4 3 15,-4 6 0-15,0-1 2 16,0 8 8-16,0 1 3 16,0 0-16-16,0 0-3 0,-11 18-4 15,-5 10 4-15,1 7 1 16,5-3-1-16,10-4-1 16,0-6-1-1,0-10 2-15,32-6 0 0,8-6 2 16,13 0-1-16,5-10-1 15,7-23-11-15,-3-1-3 16,-4-6 2-16,-4-4-6 16,-8 6 12-16,-9 5 6 15,-8 4 2-15,-14 10-2 16,-7 8 5-16,-2 1-5 16,-6 10 6-16,0 0 5 0,2 0-11 15,0 0-1-15,7 14-8 16,4 14 9-16,7 10 0 15,5 2 2-15,-1 6-2 16,5 2 3-16,-5-7-3 16,-3-1 2-16,-3-4 3 15,-10-9 7-15,-8 0-7 16,0-5 2-16,0-4 5 16,-26-4 9-16,-6-7 3 15,-3-2-10-15,2-5-5 16,1 0-4-16,10 0-3 15,9 0-2-15,13-5-43 16,0-12-72-16,19-10-115 16,2 19-110-16,6-11-71 15</inkml:trace>
  <inkml:trace contextRef="#ctx0" brushRef="#br0" timeOffset="17784.3">29005 16793 710 0,'0'0'356'0,"0"0"-145"0,0 0-40 0,0 0-12 15,0 0-24-15,0 0-53 16,85 33-48-16,-83-29-27 16,-2-4-7-16,2 0-10 15,0 0-95-15,-2 0-150 16,0 0-395-16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5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98406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857661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849860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79293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269836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62536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85552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18269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81890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949371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0509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04F3F-1E6F-489C-A55C-874A38EA49E1}" type="datetimeFigureOut">
              <a:rPr lang="en-TT" smtClean="0"/>
              <a:t>16/01/2025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5D4B7-A930-42A5-8D89-19662E9146AD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6061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amuellearning.org/scm.html" TargetMode="Externa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tatista.com/outlook/cmo/alcoholic-drinks/beer/worldwide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6D991-01F3-4BC7-BD27-C41B2A049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010 Individual Presentation Guidelines</a:t>
            </a:r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5" name="Summary Zoom 4">
                <a:extLst>
                  <a:ext uri="{FF2B5EF4-FFF2-40B4-BE49-F238E27FC236}">
                    <a16:creationId xmlns:a16="http://schemas.microsoft.com/office/drawing/2014/main" id="{F53AA4D3-B0C8-4EE4-BC2D-E6A6725A323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57474224"/>
                  </p:ext>
                </p:extLst>
              </p:nvPr>
            </p:nvGraphicFramePr>
            <p:xfrm>
              <a:off x="838200" y="1550417"/>
              <a:ext cx="10515600" cy="4351338"/>
            </p:xfrm>
            <a:graphic>
              <a:graphicData uri="http://schemas.microsoft.com/office/powerpoint/2016/summaryzoom">
                <psuz:summaryZm>
                  <psuz:summaryZmObj sectionId="{69B4B406-04EC-4647-B9FF-D53F5384B3D0}" offsetFactorX="375" offsetFactorY="2001" scaleFactorY="88889">
                    <psuz:zmPr id="{674F47B8-36AF-4045-8EC4-64E1463011C4}" imageType="cover" transitionDur="1000">
                      <p166:blipFill xmlns:p166="http://schemas.microsoft.com/office/powerpoint/2016/6/main"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54799" y="1045924"/>
                          <a:ext cx="4732020" cy="2366012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C00612B7-0601-42EB-B641-612B35901259}" offsetFactorX="375" offsetFactorY="1668" scaleFactorY="89576">
                    <psuz:zmPr id="{A924C40C-9C82-40DE-90A5-35C1DD248D6C}" imageType="cover" transitionDur="1000">
                      <p166:blipFill xmlns:p166="http://schemas.microsoft.com/office/powerpoint/2016/6/main"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5364270" y="1027917"/>
                          <a:ext cx="4732020" cy="238429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5" name="Summary Zoom 4">
                <a:extLst>
                  <a:ext uri="{FF2B5EF4-FFF2-40B4-BE49-F238E27FC236}">
                    <a16:creationId xmlns:a16="http://schemas.microsoft.com/office/drawing/2014/main" id="{F53AA4D3-B0C8-4EE4-BC2D-E6A6725A3238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550417"/>
                <a:ext cx="10515600" cy="4351338"/>
                <a:chOff x="838200" y="1550417"/>
                <a:chExt cx="10515600" cy="4351338"/>
              </a:xfrm>
            </p:grpSpPr>
            <p:pic>
              <p:nvPicPr>
                <p:cNvPr id="3" name="Picture 3">
                  <a:hlinkClick r:id="rId4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2999" y="2596341"/>
                  <a:ext cx="4732020" cy="2366012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4" name="Picture 4">
                  <a:hlinkClick r:id="rId5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02470" y="2578334"/>
                  <a:ext cx="4732020" cy="2384299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041D532-56BA-49FC-B3FD-F2EA3C2754DF}"/>
              </a:ext>
            </a:extLst>
          </p:cNvPr>
          <p:cNvSpPr txBox="1"/>
          <p:nvPr/>
        </p:nvSpPr>
        <p:spPr>
          <a:xfrm>
            <a:off x="923277" y="6233889"/>
            <a:ext cx="245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>
                <a:solidFill>
                  <a:schemeClr val="accent1">
                    <a:lumMod val="50000"/>
                  </a:schemeClr>
                </a:solidFill>
              </a:rPr>
              <a:t>Dr Andre Samuel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40F986-E0E4-44FD-9C54-2B182AB0008D}"/>
              </a:ext>
            </a:extLst>
          </p:cNvPr>
          <p:cNvSpPr txBox="1"/>
          <p:nvPr/>
        </p:nvSpPr>
        <p:spPr>
          <a:xfrm>
            <a:off x="3373514" y="6233889"/>
            <a:ext cx="3213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>
                <a:solidFill>
                  <a:schemeClr val="accent1">
                    <a:lumMod val="50000"/>
                  </a:schemeClr>
                </a:solidFill>
              </a:rPr>
              <a:t>andre.samuel@sam.edu.tt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79A9DA-F2F4-4720-9F47-DB14110AB9B5}"/>
              </a:ext>
            </a:extLst>
          </p:cNvPr>
          <p:cNvSpPr txBox="1"/>
          <p:nvPr/>
        </p:nvSpPr>
        <p:spPr>
          <a:xfrm>
            <a:off x="6925322" y="6233889"/>
            <a:ext cx="4224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>
                <a:solidFill>
                  <a:schemeClr val="accent1">
                    <a:lumMod val="50000"/>
                  </a:schemeClr>
                </a:solidFill>
                <a:hlinkClick r:id="rId6"/>
              </a:rPr>
              <a:t>http://samuellearning.org/scm.html</a:t>
            </a:r>
            <a:r>
              <a:rPr lang="en-TT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523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42"/>
    </mc:Choice>
    <mc:Fallback xmlns="">
      <p:transition spd="slow" advTm="1594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5A76F-7190-4801-B8C6-783065790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The </a:t>
            </a:r>
            <a:r>
              <a:rPr lang="en-TT" dirty="0" err="1"/>
              <a:t>Beergame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7AE9F-DE56-4AD3-9FC5-0EF43FBF7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Give a Description of the Game</a:t>
            </a:r>
          </a:p>
          <a:p>
            <a:r>
              <a:rPr lang="en-TT" dirty="0"/>
              <a:t>Include diagram of the </a:t>
            </a:r>
            <a:r>
              <a:rPr lang="en-US" dirty="0"/>
              <a:t>4 tier beer supply chain</a:t>
            </a:r>
          </a:p>
          <a:p>
            <a:r>
              <a:rPr lang="en-US" dirty="0"/>
              <a:t>Outline Purpose/aim of the Game </a:t>
            </a:r>
          </a:p>
          <a:p>
            <a:r>
              <a:rPr lang="en-TT" dirty="0">
                <a:solidFill>
                  <a:srgbClr val="FF0000"/>
                </a:solidFill>
              </a:rPr>
              <a:t>State which Role you played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922426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4D4E5-047D-75A8-DA78-A4C7A791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Role of (chosen stage)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F61AF-E316-7FB7-E779-7294DEEEE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the chosen role </a:t>
            </a:r>
          </a:p>
          <a:p>
            <a:endParaRPr lang="en-US" dirty="0"/>
          </a:p>
          <a:p>
            <a:r>
              <a:rPr lang="en-US" dirty="0"/>
              <a:t>Explain their purpose in the supply chain</a:t>
            </a:r>
          </a:p>
          <a:p>
            <a:pPr lvl="1"/>
            <a:r>
              <a:rPr lang="en-US" dirty="0"/>
              <a:t>Use literature on the role</a:t>
            </a:r>
          </a:p>
          <a:p>
            <a:pPr lvl="1"/>
            <a:r>
              <a:rPr lang="en-US" dirty="0"/>
              <a:t>Use research from the Beer Industry, does not have to be specific to a company/brand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518682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57AC1-ED8D-4F41-95A4-B524FD9D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75" y="244214"/>
            <a:ext cx="10515600" cy="895500"/>
          </a:xfrm>
        </p:spPr>
        <p:txBody>
          <a:bodyPr/>
          <a:lstStyle/>
          <a:p>
            <a:r>
              <a:rPr lang="en-TT" dirty="0" err="1"/>
              <a:t>Beergame</a:t>
            </a:r>
            <a:r>
              <a:rPr lang="en-TT" dirty="0"/>
              <a:t> Settings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845D8-15D9-419F-B364-CA366CC76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53" y="1500326"/>
            <a:ext cx="5948547" cy="4676637"/>
          </a:xfrm>
        </p:spPr>
        <p:txBody>
          <a:bodyPr>
            <a:normAutofit/>
          </a:bodyPr>
          <a:lstStyle/>
          <a:p>
            <a:r>
              <a:rPr lang="en-TT" dirty="0"/>
              <a:t>State:</a:t>
            </a:r>
          </a:p>
          <a:p>
            <a:pPr lvl="1"/>
            <a:r>
              <a:rPr lang="en-TT" dirty="0"/>
              <a:t>Number of Turns/Weeks completed</a:t>
            </a:r>
          </a:p>
          <a:p>
            <a:pPr lvl="1"/>
            <a:r>
              <a:rPr lang="en-TT" dirty="0"/>
              <a:t>Lead time</a:t>
            </a:r>
          </a:p>
          <a:p>
            <a:pPr lvl="1"/>
            <a:r>
              <a:rPr lang="en-TT" dirty="0"/>
              <a:t>Stock cost</a:t>
            </a:r>
          </a:p>
          <a:p>
            <a:pPr lvl="1"/>
            <a:r>
              <a:rPr lang="en-TT" dirty="0"/>
              <a:t>Backorder cost</a:t>
            </a:r>
          </a:p>
          <a:p>
            <a:pPr lvl="1"/>
            <a:r>
              <a:rPr lang="en-TT" dirty="0"/>
              <a:t>Starting stock level </a:t>
            </a:r>
          </a:p>
          <a:p>
            <a:pPr lvl="1"/>
            <a:endParaRPr lang="en-TT" dirty="0"/>
          </a:p>
          <a:p>
            <a:r>
              <a:rPr lang="en-TT" dirty="0"/>
              <a:t>Could use screenshot of instructions from the game</a:t>
            </a:r>
          </a:p>
          <a:p>
            <a:r>
              <a:rPr lang="en-TT" dirty="0"/>
              <a:t>OR from the Settings page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1E30BB-323E-4AF5-8F90-A0B79BA6B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426" y="1133892"/>
            <a:ext cx="5690977" cy="22951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CF20CE-F085-4DE6-B116-1D64F7CE3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426" y="3632461"/>
            <a:ext cx="4005262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75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01C48-39E7-4CED-A049-4F38CA87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Supply Chain Strategy Implemented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E71D0-E25D-423B-A9BC-227B58D1D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40658" cy="4667246"/>
          </a:xfrm>
        </p:spPr>
        <p:txBody>
          <a:bodyPr>
            <a:normAutofit fontScale="92500" lnSpcReduction="20000"/>
          </a:bodyPr>
          <a:lstStyle/>
          <a:p>
            <a:r>
              <a:rPr lang="en-TT" dirty="0"/>
              <a:t>Discuss the Strategy used during the game.</a:t>
            </a:r>
          </a:p>
          <a:p>
            <a:r>
              <a:rPr lang="en-TT" b="1" dirty="0"/>
              <a:t>Use Literature </a:t>
            </a:r>
            <a:r>
              <a:rPr lang="en-TT" dirty="0"/>
              <a:t>and relevant models to support your strategy choice </a:t>
            </a:r>
          </a:p>
          <a:p>
            <a:r>
              <a:rPr lang="en-TT" dirty="0"/>
              <a:t>Discuss how it was implemented over the weeks</a:t>
            </a:r>
          </a:p>
          <a:p>
            <a:pPr lvl="1"/>
            <a:r>
              <a:rPr lang="en-TT" dirty="0"/>
              <a:t>Use Excel Data to point out strategy</a:t>
            </a:r>
          </a:p>
          <a:p>
            <a:pPr lvl="1"/>
            <a:r>
              <a:rPr lang="en-TT" dirty="0"/>
              <a:t>Annotate the spreadsheet</a:t>
            </a:r>
          </a:p>
          <a:p>
            <a:r>
              <a:rPr lang="en-TT" dirty="0"/>
              <a:t>This should require a few slides so be meticulous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C7B4D4-CD5F-4087-B07D-85EC15884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476870"/>
            <a:ext cx="5901275" cy="343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15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E845A-87E8-45D7-962B-C297AC42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Trade-offs made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EF04-B84B-4728-82DA-1B0428682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Discuss the trade off you made between:</a:t>
            </a:r>
          </a:p>
          <a:p>
            <a:pPr lvl="1"/>
            <a:r>
              <a:rPr lang="en-TT" dirty="0"/>
              <a:t>Efficiency/Cost: </a:t>
            </a:r>
            <a:r>
              <a:rPr lang="en-US" dirty="0"/>
              <a:t>costs of stock-outs versus stock-holding costs</a:t>
            </a:r>
            <a:endParaRPr lang="en-TT" dirty="0"/>
          </a:p>
          <a:p>
            <a:pPr lvl="1"/>
            <a:r>
              <a:rPr lang="en-TT" dirty="0"/>
              <a:t>Responsiveness: order fulfilment i.e. no backorders</a:t>
            </a:r>
          </a:p>
          <a:p>
            <a:pPr marL="342900" lvl="1" indent="0">
              <a:buNone/>
            </a:pPr>
            <a:r>
              <a:rPr lang="en-TT" dirty="0"/>
              <a:t> </a:t>
            </a:r>
          </a:p>
          <a:p>
            <a:pPr marL="342900" lvl="1" indent="0">
              <a:buNone/>
            </a:pPr>
            <a:r>
              <a:rPr lang="en-TT" dirty="0"/>
              <a:t>While playing the turns</a:t>
            </a:r>
          </a:p>
          <a:p>
            <a:pPr lvl="1"/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02086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D73-3FA2-4963-BCA2-A59AF835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Results and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114D4-2E32-4225-A879-81323ED8F0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TT" dirty="0"/>
              <a:t>Report on:</a:t>
            </a:r>
          </a:p>
          <a:p>
            <a:pPr lvl="1"/>
            <a:r>
              <a:rPr lang="en-TT" dirty="0"/>
              <a:t>Team Performance</a:t>
            </a:r>
          </a:p>
          <a:p>
            <a:pPr lvl="1"/>
            <a:r>
              <a:rPr lang="en-TT" dirty="0"/>
              <a:t>Individual Performance</a:t>
            </a:r>
          </a:p>
          <a:p>
            <a:pPr lvl="2"/>
            <a:r>
              <a:rPr lang="en-US" dirty="0"/>
              <a:t>Cost</a:t>
            </a:r>
          </a:p>
          <a:p>
            <a:pPr lvl="2"/>
            <a:r>
              <a:rPr lang="en-US" dirty="0"/>
              <a:t>% Units shipped on time</a:t>
            </a:r>
          </a:p>
          <a:p>
            <a:pPr lvl="2"/>
            <a:r>
              <a:rPr lang="en-US" dirty="0"/>
              <a:t>Average Stock</a:t>
            </a:r>
          </a:p>
          <a:p>
            <a:pPr lvl="2"/>
            <a:r>
              <a:rPr lang="en-US" dirty="0"/>
              <a:t>Average Orders</a:t>
            </a:r>
            <a:endParaRPr lang="en-TT" dirty="0"/>
          </a:p>
          <a:p>
            <a:pPr lvl="1"/>
            <a:r>
              <a:rPr lang="en-TT" dirty="0"/>
              <a:t>Analysis of:</a:t>
            </a:r>
          </a:p>
          <a:p>
            <a:pPr lvl="2"/>
            <a:r>
              <a:rPr lang="en-TT" dirty="0"/>
              <a:t>Supply Chain evolution</a:t>
            </a:r>
          </a:p>
          <a:p>
            <a:pPr lvl="2"/>
            <a:r>
              <a:rPr lang="en-TT" dirty="0"/>
              <a:t>Stages Evolution</a:t>
            </a:r>
          </a:p>
          <a:p>
            <a:pPr lvl="2"/>
            <a:r>
              <a:rPr lang="en-TT" dirty="0"/>
              <a:t>Variability</a:t>
            </a:r>
          </a:p>
          <a:p>
            <a:pPr lvl="2"/>
            <a:endParaRPr lang="en-TT" dirty="0"/>
          </a:p>
          <a:p>
            <a:r>
              <a:rPr lang="en-TT" dirty="0"/>
              <a:t>Again, this make take a few slides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2C3DE-A698-5CF8-5171-2AB370C6C9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TT" dirty="0"/>
              <a:t>Use screenshots from the </a:t>
            </a:r>
            <a:r>
              <a:rPr lang="en-TT" dirty="0" err="1"/>
              <a:t>Beergame</a:t>
            </a:r>
            <a:r>
              <a:rPr lang="en-TT" dirty="0"/>
              <a:t> results page</a:t>
            </a:r>
          </a:p>
          <a:p>
            <a:r>
              <a:rPr lang="en-TT" dirty="0"/>
              <a:t>Could even use spreadsheet to build your own charts</a:t>
            </a:r>
          </a:p>
          <a:p>
            <a:r>
              <a:rPr lang="en-TT" dirty="0"/>
              <a:t>Make sure to provide an </a:t>
            </a:r>
            <a:r>
              <a:rPr lang="en-TT" b="1" dirty="0"/>
              <a:t>interpretation supported by literature </a:t>
            </a:r>
          </a:p>
          <a:p>
            <a:endParaRPr lang="en-TT" b="1" dirty="0"/>
          </a:p>
          <a:p>
            <a:r>
              <a:rPr lang="en-TT" b="1" dirty="0"/>
              <a:t>NB: </a:t>
            </a:r>
            <a:r>
              <a:rPr lang="en-US" dirty="0"/>
              <a:t>it does not matter what the results are, as long as you can </a:t>
            </a:r>
            <a:r>
              <a:rPr lang="en-US" dirty="0" err="1"/>
              <a:t>analyse</a:t>
            </a:r>
            <a:r>
              <a:rPr lang="en-US" dirty="0"/>
              <a:t> and explain them</a:t>
            </a:r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1977094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5D3E2-8AA5-4DC8-8C84-BBC9E8E96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Bullwhip effect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6AB73-1509-4C76-9C32-80A0F517A06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Use literature here to explain what is the Bullwhip Effect</a:t>
            </a:r>
            <a:br>
              <a:rPr lang="en-US" dirty="0"/>
            </a:br>
            <a:endParaRPr lang="en-US" dirty="0"/>
          </a:p>
          <a:p>
            <a:r>
              <a:rPr lang="en-US" dirty="0"/>
              <a:t>Identify the Causes and implications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 charts from </a:t>
            </a:r>
            <a:r>
              <a:rPr lang="en-US" dirty="0" err="1"/>
              <a:t>Beergame</a:t>
            </a:r>
            <a:r>
              <a:rPr lang="en-US" dirty="0"/>
              <a:t> to explain</a:t>
            </a:r>
          </a:p>
          <a:p>
            <a:pPr lvl="1"/>
            <a:r>
              <a:rPr lang="en-US" dirty="0"/>
              <a:t>Orders vs End Consumer Demand</a:t>
            </a:r>
          </a:p>
          <a:p>
            <a:pPr lvl="1"/>
            <a:r>
              <a:rPr lang="en-TT" dirty="0"/>
              <a:t>Stock/Backorders vs. End Consumer Demand</a:t>
            </a:r>
          </a:p>
          <a:p>
            <a:pPr lvl="1"/>
            <a:r>
              <a:rPr lang="en-TT" dirty="0"/>
              <a:t>Annotate the charts accordingly</a:t>
            </a:r>
          </a:p>
          <a:p>
            <a:endParaRPr lang="en-TT" dirty="0"/>
          </a:p>
          <a:p>
            <a:r>
              <a:rPr lang="en-TT" dirty="0"/>
              <a:t>Outline how to Mitigate Bullwhip effect</a:t>
            </a:r>
          </a:p>
          <a:p>
            <a:r>
              <a:rPr lang="en-TT" dirty="0"/>
              <a:t>Again this may be a few slides.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70182-33AC-469C-9FEE-FD2D2901B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757" y="1881384"/>
            <a:ext cx="4809246" cy="42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19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C55B7-0FA5-89AD-7AF7-F09F0D83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strategies to improve supply chain operational performance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987B2-94F1-3C86-4604-292EFED45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Here you would need to be creative and suggest alternative strategies</a:t>
            </a:r>
          </a:p>
          <a:p>
            <a:endParaRPr lang="en-TT" dirty="0"/>
          </a:p>
          <a:p>
            <a:r>
              <a:rPr lang="en-TT" dirty="0"/>
              <a:t>You can use any of your choice</a:t>
            </a:r>
          </a:p>
          <a:p>
            <a:endParaRPr lang="en-TT" dirty="0"/>
          </a:p>
          <a:p>
            <a:r>
              <a:rPr lang="en-TT" dirty="0"/>
              <a:t>Consider strategies discussed in class (lectures 4 and 5)</a:t>
            </a:r>
          </a:p>
          <a:p>
            <a:endParaRPr lang="en-TT" dirty="0"/>
          </a:p>
          <a:p>
            <a:r>
              <a:rPr lang="en-TT" dirty="0"/>
              <a:t>Make sure to explain and justify with literature</a:t>
            </a:r>
          </a:p>
        </p:txBody>
      </p:sp>
    </p:spTree>
    <p:extLst>
      <p:ext uri="{BB962C8B-B14F-4D97-AF65-F5344CB8AC3E}">
        <p14:creationId xmlns:p14="http://schemas.microsoft.com/office/powerpoint/2010/main" val="2359853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6415B2-88F2-49C8-95FF-673C37FC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2E333-E686-48EB-B3E5-FD11B05B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the Strengths of your strategy</a:t>
            </a:r>
          </a:p>
          <a:p>
            <a:r>
              <a:rPr lang="en-US" dirty="0"/>
              <a:t>Discuss Areas for Improvement</a:t>
            </a:r>
          </a:p>
          <a:p>
            <a:r>
              <a:rPr lang="en-US" dirty="0"/>
              <a:t>Recap future strategies that can be implemented</a:t>
            </a:r>
            <a:endParaRPr lang="en-TT" dirty="0"/>
          </a:p>
          <a:p>
            <a:r>
              <a:rPr lang="en-TT" dirty="0"/>
              <a:t>1 Slide max (it’s a summary)</a:t>
            </a:r>
          </a:p>
        </p:txBody>
      </p:sp>
    </p:spTree>
    <p:extLst>
      <p:ext uri="{BB962C8B-B14F-4D97-AF65-F5344CB8AC3E}">
        <p14:creationId xmlns:p14="http://schemas.microsoft.com/office/powerpoint/2010/main" val="2050294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6BEC4-27F6-E5AC-B18B-7665F8D1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Reference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31828-2C91-635C-0C23-2D84F7DFC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803991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70BA8D-ED19-4F16-AE1F-285680F5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Requirements for Presentation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892221-5F22-431D-AC78-4D4D101F1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1460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4"/>
    </mc:Choice>
    <mc:Fallback xmlns="">
      <p:transition spd="slow" advTm="1190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79F8EE-A068-4193-B931-BE303D8EE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Individual Presentation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D38965-66DA-4569-BCE8-06E26B8A8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982"/>
            <a:ext cx="10515600" cy="5007004"/>
          </a:xfrm>
        </p:spPr>
        <p:txBody>
          <a:bodyPr>
            <a:normAutofit/>
          </a:bodyPr>
          <a:lstStyle/>
          <a:p>
            <a:r>
              <a:rPr lang="en-US" dirty="0"/>
              <a:t>You will prepare a </a:t>
            </a:r>
            <a:r>
              <a:rPr lang="en-US" b="1" dirty="0"/>
              <a:t>20-minute presentation </a:t>
            </a:r>
            <a:r>
              <a:rPr lang="en-US" dirty="0"/>
              <a:t>on your performance in the Beer Game. </a:t>
            </a:r>
          </a:p>
          <a:p>
            <a:r>
              <a:rPr lang="en-US" dirty="0"/>
              <a:t>Your presentation should be presented in </a:t>
            </a:r>
            <a:r>
              <a:rPr lang="en-US" b="1" dirty="0"/>
              <a:t>business style </a:t>
            </a:r>
          </a:p>
          <a:p>
            <a:r>
              <a:rPr lang="en-US" dirty="0"/>
              <a:t>Submitted as a </a:t>
            </a:r>
            <a:r>
              <a:rPr lang="en-US" b="1" dirty="0"/>
              <a:t>video on Canvas </a:t>
            </a:r>
            <a:r>
              <a:rPr lang="en-US" dirty="0"/>
              <a:t>AND </a:t>
            </a:r>
            <a:r>
              <a:rPr lang="en-US" b="1" dirty="0"/>
              <a:t>Slides on Turnitin</a:t>
            </a:r>
          </a:p>
          <a:p>
            <a:r>
              <a:rPr lang="en-US" dirty="0"/>
              <a:t>Use the on-line simulation game to understand the effects of supply chains on different ordering and effects of delays within your supply chain.</a:t>
            </a:r>
          </a:p>
          <a:p>
            <a:r>
              <a:rPr lang="en-US" dirty="0"/>
              <a:t>Identify the effects of the supply chain such as the bull whip affect</a:t>
            </a:r>
            <a:endParaRPr lang="en-TT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DC2F1DF-2C54-0108-DA42-60A147346CC2}"/>
                  </a:ext>
                </a:extLst>
              </p14:cNvPr>
              <p14:cNvContentPartPr/>
              <p14:nvPr/>
            </p14:nvContentPartPr>
            <p14:xfrm>
              <a:off x="2911680" y="5587560"/>
              <a:ext cx="7563240" cy="537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DC2F1DF-2C54-0108-DA42-60A147346CC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2320" y="5578200"/>
                <a:ext cx="7581960" cy="55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050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76"/>
    </mc:Choice>
    <mc:Fallback xmlns="">
      <p:transition spd="slow" advTm="127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3B370-1630-4DD7-B7D9-EBBDFC202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The </a:t>
            </a:r>
            <a:r>
              <a:rPr lang="en-TT" dirty="0" err="1"/>
              <a:t>Beergame</a:t>
            </a:r>
            <a:endParaRPr lang="en-T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B0265-1080-46B5-A73B-63DC41745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Ideally you should try to play the game for a </a:t>
            </a:r>
            <a:r>
              <a:rPr lang="en-US" b="1" dirty="0"/>
              <a:t>minimum of 35 </a:t>
            </a:r>
            <a:r>
              <a:rPr lang="en-US" dirty="0"/>
              <a:t>simulated weeks </a:t>
            </a:r>
          </a:p>
          <a:p>
            <a:r>
              <a:rPr lang="en-US" dirty="0"/>
              <a:t>Use the </a:t>
            </a:r>
            <a:r>
              <a:rPr lang="en-US" b="1" dirty="0"/>
              <a:t>default settings </a:t>
            </a:r>
            <a:r>
              <a:rPr lang="en-US" dirty="0"/>
              <a:t>otherwise </a:t>
            </a:r>
          </a:p>
          <a:p>
            <a:r>
              <a:rPr lang="en-US" dirty="0"/>
              <a:t>You can </a:t>
            </a:r>
            <a:r>
              <a:rPr lang="en-US" b="1" dirty="0"/>
              <a:t>select any </a:t>
            </a:r>
            <a:r>
              <a:rPr lang="en-US" dirty="0"/>
              <a:t>of the 4 role/tier to play the Game</a:t>
            </a:r>
          </a:p>
          <a:p>
            <a:r>
              <a:rPr lang="en-US" dirty="0"/>
              <a:t>You are only required to play 1 role</a:t>
            </a:r>
          </a:p>
          <a:p>
            <a:r>
              <a:rPr lang="en-US" dirty="0"/>
              <a:t>Record your strategy </a:t>
            </a:r>
          </a:p>
          <a:p>
            <a:pPr lvl="1"/>
            <a:r>
              <a:rPr lang="en-US" dirty="0"/>
              <a:t>As you play the Game write down your idea/thoughts for the decision made </a:t>
            </a:r>
          </a:p>
          <a:p>
            <a:r>
              <a:rPr lang="en-US" dirty="0"/>
              <a:t>Download your results when the game is finished </a:t>
            </a:r>
          </a:p>
          <a:p>
            <a:endParaRPr lang="en-US" dirty="0"/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4035203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85B403-6A14-4474-9BF0-667B3B4A6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Presentation Content and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328B01-EE05-4338-83DB-7EB059FF1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746398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F8B004-BBE2-4E84-B5E0-84A119FE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Title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42839B-2E42-47E0-8769-1754B8751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Module name</a:t>
            </a:r>
          </a:p>
          <a:p>
            <a:r>
              <a:rPr lang="en-US" dirty="0"/>
              <a:t>Presentation Title e.g. </a:t>
            </a:r>
            <a:r>
              <a:rPr lang="en-US" dirty="0" err="1"/>
              <a:t>Beergame</a:t>
            </a:r>
            <a:r>
              <a:rPr lang="en-US" dirty="0"/>
              <a:t> App- supply chain decisions to improve the performance of the overall beer supply chain</a:t>
            </a:r>
          </a:p>
          <a:p>
            <a:r>
              <a:rPr lang="en-US" dirty="0"/>
              <a:t>Student Number</a:t>
            </a:r>
          </a:p>
          <a:p>
            <a:r>
              <a:rPr lang="en-US" dirty="0"/>
              <a:t>Artwork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1061474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E1675-76CF-437E-A62A-3BA4D09B6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Aim and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7B3BF-617E-45AE-B747-6A26ACF8A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Outline purpose of the presentation </a:t>
            </a:r>
          </a:p>
          <a:p>
            <a:r>
              <a:rPr lang="en-US" dirty="0"/>
              <a:t>State what will be covered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268288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3E71-05CA-45E0-A94D-ED833C68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Beer Supply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A0AD7-28BD-4E16-8B19-5476BCE58E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TT" dirty="0"/>
              <a:t>Give background into the Beer Industry</a:t>
            </a:r>
          </a:p>
          <a:p>
            <a:r>
              <a:rPr lang="en-TT" dirty="0"/>
              <a:t>Current industry trends</a:t>
            </a:r>
          </a:p>
          <a:p>
            <a:endParaRPr lang="en-TT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1A5B40-E7AC-4BD5-BC9B-97FF9F4B52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TT" sz="1800" dirty="0">
                <a:hlinkClick r:id="rId2"/>
              </a:rPr>
              <a:t>https://www.statista.com/outlook/cmo/alcoholic-drinks/beer/worldwide</a:t>
            </a:r>
            <a:r>
              <a:rPr lang="en-TT" sz="18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C14627-56A6-499E-9D4F-014AFF2C9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316" y="2487968"/>
            <a:ext cx="5228789" cy="333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31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4639D-70A6-4E0D-9CFE-4954886EC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/>
              <a:t>Current Risks and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DDA71-0D32-47D6-92FB-89333CB76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/>
              <a:t>Outline the current Risks facing the industry</a:t>
            </a:r>
          </a:p>
          <a:p>
            <a:pPr lvl="1"/>
            <a:r>
              <a:rPr lang="en-US" dirty="0"/>
              <a:t>from perspective of your chosen role</a:t>
            </a:r>
            <a:endParaRPr lang="en-TT" dirty="0"/>
          </a:p>
          <a:p>
            <a:r>
              <a:rPr lang="en-TT" dirty="0"/>
              <a:t>Draw points from the PEST factors, but do not do a PEST </a:t>
            </a:r>
          </a:p>
          <a:p>
            <a:r>
              <a:rPr lang="en-TT" dirty="0"/>
              <a:t>Not more than 5-7 solid points</a:t>
            </a:r>
          </a:p>
          <a:p>
            <a:r>
              <a:rPr lang="en-TT" dirty="0"/>
              <a:t>Could use a diagram, tiles or infographic to articulate this on the slide</a:t>
            </a:r>
          </a:p>
          <a:p>
            <a:endParaRPr lang="en-TT" dirty="0"/>
          </a:p>
        </p:txBody>
      </p:sp>
    </p:spTree>
    <p:extLst>
      <p:ext uri="{BB962C8B-B14F-4D97-AF65-F5344CB8AC3E}">
        <p14:creationId xmlns:p14="http://schemas.microsoft.com/office/powerpoint/2010/main" val="37819222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er Slid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er Slides" id="{5F655414-8DD4-45E8-ADFC-2D3E98AEA1EE}" vid="{14F29748-2545-426C-B85F-DE6F2C7936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688</Words>
  <Application>Microsoft Office PowerPoint</Application>
  <PresentationFormat>Widescreen</PresentationFormat>
  <Paragraphs>116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Lectuer Slides</vt:lpstr>
      <vt:lpstr>010 Individual Presentation Guidelines</vt:lpstr>
      <vt:lpstr>Requirements for Presentation</vt:lpstr>
      <vt:lpstr>Individual Presentation</vt:lpstr>
      <vt:lpstr>The Beergame</vt:lpstr>
      <vt:lpstr>Presentation Content and Structure</vt:lpstr>
      <vt:lpstr>Title Slide</vt:lpstr>
      <vt:lpstr>Aim and Contents</vt:lpstr>
      <vt:lpstr>Beer Supply Chain</vt:lpstr>
      <vt:lpstr>Current Risks and Challenges</vt:lpstr>
      <vt:lpstr>The Beergame</vt:lpstr>
      <vt:lpstr>Role of (chosen stage)</vt:lpstr>
      <vt:lpstr>Beergame Settings</vt:lpstr>
      <vt:lpstr>Supply Chain Strategy Implemented</vt:lpstr>
      <vt:lpstr>Trade-offs made</vt:lpstr>
      <vt:lpstr>Results and Analysis</vt:lpstr>
      <vt:lpstr>Bullwhip effect</vt:lpstr>
      <vt:lpstr>Future strategies to improve supply chain operational performance</vt:lpstr>
      <vt:lpstr>Conclusion</vt:lpstr>
      <vt:lpstr>Reference List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for Presentation</dc:title>
  <dc:creator>Andre Samuel</dc:creator>
  <cp:lastModifiedBy>Andre Samuel</cp:lastModifiedBy>
  <cp:revision>34</cp:revision>
  <dcterms:created xsi:type="dcterms:W3CDTF">2021-06-07T18:08:48Z</dcterms:created>
  <dcterms:modified xsi:type="dcterms:W3CDTF">2025-01-16T21:53:41Z</dcterms:modified>
</cp:coreProperties>
</file>